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738" r:id="rId2"/>
  </p:sldMasterIdLst>
  <p:notesMasterIdLst>
    <p:notesMasterId r:id="rId15"/>
  </p:notesMasterIdLst>
  <p:handoutMasterIdLst>
    <p:handoutMasterId r:id="rId16"/>
  </p:handoutMasterIdLst>
  <p:sldIdLst>
    <p:sldId id="904" r:id="rId3"/>
    <p:sldId id="905" r:id="rId4"/>
    <p:sldId id="907" r:id="rId5"/>
    <p:sldId id="908" r:id="rId6"/>
    <p:sldId id="909" r:id="rId7"/>
    <p:sldId id="910" r:id="rId8"/>
    <p:sldId id="911" r:id="rId9"/>
    <p:sldId id="912" r:id="rId10"/>
    <p:sldId id="913" r:id="rId11"/>
    <p:sldId id="914" r:id="rId12"/>
    <p:sldId id="915" r:id="rId13"/>
    <p:sldId id="916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87BCA"/>
    <a:srgbClr val="256800"/>
    <a:srgbClr val="4A6800"/>
    <a:srgbClr val="99CC00"/>
    <a:srgbClr val="FFCC00"/>
    <a:srgbClr val="7F7F7F"/>
    <a:srgbClr val="FFCC99"/>
    <a:srgbClr val="993366"/>
  </p:clrMru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88040" autoAdjust="0"/>
  </p:normalViewPr>
  <p:slideViewPr>
    <p:cSldViewPr snapToGrid="0">
      <p:cViewPr>
        <p:scale>
          <a:sx n="66" d="100"/>
          <a:sy n="66" d="100"/>
        </p:scale>
        <p:origin x="-1116" y="-672"/>
      </p:cViewPr>
      <p:guideLst>
        <p:guide orient="horz" pos="2557"/>
        <p:guide orient="horz" pos="698"/>
        <p:guide orient="horz" pos="295"/>
        <p:guide orient="horz" pos="2708"/>
        <p:guide orient="horz" pos="3066"/>
        <p:guide orient="horz" pos="4046"/>
        <p:guide orient="horz" pos="861"/>
        <p:guide orient="horz" pos="1137"/>
        <p:guide pos="3374"/>
        <p:guide pos="743"/>
        <p:guide pos="5284"/>
        <p:guide pos="336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534476-BB28-4F53-9D45-8CCD047C7F57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22956C-8A2E-4732-A64F-6022A1486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7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BB43EBD-678D-46F6-BE90-59D4E4CE4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bukainterneta.ru/schoolbook/questions/" TargetMode="External"/><Relationship Id="rId7" Type="http://schemas.openxmlformats.org/officeDocument/2006/relationships/hyperlink" Target="http://www.azbukainterneta.ru/contact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zbukainterneta.ru/auth/?backurl=/about/" TargetMode="External"/><Relationship Id="rId5" Type="http://schemas.openxmlformats.org/officeDocument/2006/relationships/hyperlink" Target="http://www.azbukainterneta.ru/guidelines/info/" TargetMode="External"/><Relationship Id="rId4" Type="http://schemas.openxmlformats.org/officeDocument/2006/relationships/hyperlink" Target="http://www.azbukainterneta.ru/guidelines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Добрый день, уважаемые коллеги, гости и представители СМИ!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Я рада сегодня рассказать вам о новом проекте инициаторами, авторами и разработчиками которого выступили компания «Ростелеком» и Пенсионный фонд России. Проект является учебной программой и называется «Азбука Интернета». Обучающее пособие и портал «Азбука интернета» разработаны в рамках подписанного   22 января 2014 г. Соглашения между ОАО «Ростелеком» и Пенсионным Фондом Российской Федерации о сотрудничестве при обучении пенсионеров компьютерной грамотности.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Компания «Ростелеком», как телекоммуникационная компания, является разработчиком учебника и </a:t>
            </a:r>
            <a:r>
              <a:rPr lang="ru-RU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интернет-портала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56B3F1-FF2D-48AB-9FDD-CFB6A3D2E9C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чем особенность обучающего пособия?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«Азбука Интернета» простая и понятная, в ней нет сложных технических и современных терминов, текст построен так, чтобы у читателей не возникало дополнительных вопросов. В «Азбуку Интернета» включена самая важная и полезная информация для новичков в компьютерном деле, которая поможет им общаться с родственниками и близкими, получать государственные и муниципальные услуги дистанционно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выходя из дома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узнавать необходимую информацию, интересно проводить досуг и многое другое.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«Азбука Интернета» - это основа основ пользования Всемирной сетью.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создании «Азбуки Интернета» приняли участие учителя информатики, педагоги-методисты, геронтологи и психологи. Учебник максимально учитывает особенности восприятия сложной информации людьми старшего поколения, поэтому информация представлена в максимально  доступной для людей старшего поколения форме.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Стоит отметить, что Проект уже получил одобрение Министерства труда и социальной защиты Российской Федерации. Тестирование на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фокус-группах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прошло успешно.</a:t>
            </a:r>
          </a:p>
          <a:p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8CFF43-DE1E-4CF9-ACA5-5150230B21D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Чем эта учебная программа полезна для вас?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Учебным пособим «Азбука Интернета»  могут  пользоваться как пенсионеры в качестве самоучителя по компьютерной грамотности, так и преподаватели при проведении компьютерных курсов по обучению пенсионеров.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Учебный курс «Азбука Интернета» нацелен на формирование у слушателей навыков использования современных цифровых технологий, применения их в повседневной жизни. Иными словами благодаря разработанным «Ростелекомом» совместно с Пенсионным Фондом России материалам можно легко узнать об устройстве компьютера, правилах работы с текстовыми файлами, видео- и аудиоматериалами, фотографиями.  После изучения большого раздела об использовании Интернета можно легко находить нужную информацию в Сети, посылать письма по электронной почте, общаться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с детьми, внуками, слушать любимую музыку и находить фильмы и передачи. </a:t>
            </a:r>
          </a:p>
          <a:p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585F80-A7B9-4F2B-80BD-50AC0B61C81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Одно из самых главных преимуществ умения пользоваться Интернетом – возможность использования 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сервисов государственных и муниципальных услуг 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электронном виде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госуслуг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не выходя из дома, особенно важно и востребовано людьми старшего поколения и инвалидами. Пособие содержит большой перечень полезных для пенсионеров online-ресурсов с подробным описанием и указанием адреса в сети Интернет: от сайта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до поисковика нужных лекарств по минимальным ценам. </a:t>
            </a:r>
          </a:p>
          <a:p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BF3A80-BF4E-4441-9665-3F560B7BCE36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Как это сделать?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Изучить пособие. Мы разработали методические материалы, их можно изучать самостоятельно, можно при помощи молодого поколения. Курс «Азбуки Интернета» состоит из 12 глав и включает обучение элементарным навыкам работы на компьютере - в операционной системе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Windows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в программе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Word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в сети Интернет. Впервые в курсе начального обучения граждан пожилого возраста собраны подробные рекомендации по использованию Портала государственных услуг Российской Федерации (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сервисов по предоставлению услуг и информации в электронном виде федеральными органами государственной власти. В учебнике написано как подключить Интернет, какой способ подключения выбрать, как искать и просматривать видео, слушать музыку, пользоваться социальными сетями, оплачивать товары и услуги через Интернет. Отдельное занятие посвящено соблюдению безопасности при работе в Сети. В учебном пособии и программе также впервые представлена национальная поисковая система «Спутник» (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sputnik.ru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3A2F82-C249-43A7-8659-70B60E8F2613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Электронная версия книги доступна всем в Интернете.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Портал 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azbukainterneta.ru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открыт в помощь обучающимся, преподавателям и организаторам процесса обучения. На нем можно скачать книгу, распечатать персональную для себя и заниматься самостоятельно или в специальных классах.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 портале также можно проверить свои знания, перейдя по ссылке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«Контрольные вопросы»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/>
              </a:rPr>
              <a:t>Методическая поддержка преподавателям и организаторам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учебного процесса обеспечена путем размещения в специальном разделе разъяснительных материалов и наглядных презентаций (учебных пособий) по проведению занятий по программе курса, а также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5"/>
              </a:rPr>
              <a:t>полезной информации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по теме. После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6"/>
              </a:rPr>
              <a:t>регистрации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можно получить подробные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/>
              </a:rPr>
              <a:t>методические рекомендации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и возможность задать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7"/>
              </a:rPr>
              <a:t>вопросы разработчикам программы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по организации всех этапов учебного процесса.</a:t>
            </a:r>
          </a:p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9F4871-A855-4CAF-9A9A-1EE72C5FCDB3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Сегодня без Интернета никуда. Интернет есть почти в каждом доме. Но, к сожалению, не все умеют им пользоваться. Благодаря понятной «Азбуке Интернета» люди старшего поколения могут научиться собирать более полную информацию о событиях в регионе и мире, использовать современные технологии так, как им удобно, быть что называется «на гребне волны», не уступая молодому поколению. В «Азбуку Интернета» вложены не только всевозможные ресурсы, но и любовь, глубокое уважение к старшему поколению, понимание и желание сделать возможности Сети простыми и доступными.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Я рада сегодня представить этот Проект и надеюсь, что наши уважаемые пенсионеры смогут  в ближайшее время освоить нехитрую Интернет-науку и почувствовать себя комфортно во Всемирной Сети, используя как минимум базовые возможности. </a:t>
            </a:r>
          </a:p>
          <a:p>
            <a:endParaRPr lang="ru-RU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D79265-74D6-4D0F-8374-C6C77683716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200" dirty="0" smtClean="0">
                <a:latin typeface="Verdana" pitchFamily="34" charset="0"/>
                <a:cs typeface="Arial" charset="0"/>
              </a:rPr>
              <a:t>Пенсионный фонд и «Ростелеком», для которого выпуск «Азбуки Интернета» является благотворительным проектом, готовы </a:t>
            </a:r>
            <a:r>
              <a:rPr lang="ru-RU" sz="1200" b="1" dirty="0" smtClean="0">
                <a:latin typeface="Verdana" pitchFamily="34" charset="0"/>
                <a:cs typeface="Arial" charset="0"/>
              </a:rPr>
              <a:t>безвозмездно</a:t>
            </a:r>
            <a:r>
              <a:rPr lang="ru-RU" sz="1200" dirty="0" smtClean="0">
                <a:latin typeface="Verdana" pitchFamily="34" charset="0"/>
                <a:cs typeface="Arial" charset="0"/>
              </a:rPr>
              <a:t> передать права использования этого учебного пособия всем субъектам РФ и представителям любых специализированных курсов без нарушения его целостности и авторского права.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AB9B83-5F28-40BC-89DD-C5239A7C927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1BD7-BAFB-49F8-8F6C-127B29FD0A30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B6F0-445D-4F00-95DE-3880F9C8E537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21BC1-4BB2-4D90-AF87-251422F7F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DE38-03C0-45DE-A5B4-5FA850364F8B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B609-4F19-43F4-9847-18251C69B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:\TNC\Ростелеком\PPT Shablon\work\DIMA_ROS_PP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0"/>
            <a:ext cx="4357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>
            <a:off x="0" y="5373688"/>
            <a:ext cx="2627313" cy="148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prstClr val="white"/>
              </a:solidFill>
            </a:endParaRPr>
          </a:p>
        </p:txBody>
      </p:sp>
      <p:pic>
        <p:nvPicPr>
          <p:cNvPr id="6" name="Picture 4" descr="K:\TNC\Ростелеком\PPT Shablon\work\ROS-logo-diskr-color-goriz-RU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0"/>
            <a:ext cx="2959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4608512" cy="1152128"/>
          </a:xfrm>
        </p:spPr>
        <p:txBody>
          <a:bodyPr>
            <a:normAutofit/>
          </a:bodyPr>
          <a:lstStyle>
            <a:lvl1pPr algn="l">
              <a:defRPr sz="32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460851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608513"/>
          </a:xfrm>
        </p:spPr>
        <p:txBody>
          <a:bodyPr lIns="0" tIns="0" rIns="0" bIns="0">
            <a:normAutofit/>
          </a:bodyPr>
          <a:lstStyle>
            <a:lvl1pPr marL="92075" indent="-92075">
              <a:spcAft>
                <a:spcPts val="600"/>
              </a:spcAft>
              <a:defRPr sz="1300"/>
            </a:lvl1pPr>
            <a:lvl2pPr marL="360363" indent="-92075">
              <a:spcAft>
                <a:spcPts val="600"/>
              </a:spcAft>
              <a:buFont typeface="Arial" pitchFamily="34" charset="0"/>
              <a:buChar char="•"/>
              <a:defRPr sz="1200"/>
            </a:lvl2pPr>
            <a:lvl3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3pPr>
            <a:lvl4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4pPr>
            <a:lvl5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618E-81A0-469D-8AD5-DF9CD13C3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0F83-6DFB-4577-B249-29F34E84F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567B-4AF2-4E8B-AE58-E00C5E6CF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146F-61A7-409F-BFC1-A6C29BF6F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E526-079F-4370-8646-CA450229B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4019-4FB6-4445-B58B-864EBFD38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852A-B7A5-43D8-A222-5C253871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D8EE-185A-458F-BF11-ABFEB4BB32DB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11A83-6338-41C1-B2AB-118601ACB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DD49-1D84-4D62-B2A1-B143EA94F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C29E-476D-41F8-BDD4-81E4B72A4A42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F78F-E530-4BA5-9E40-AA47C2942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EFF8-6B85-473C-AC9A-1F33785C5F31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648B-D438-4FA4-A10B-E8956BA2CBBD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C5B12-031E-432A-B7B5-A16EE8A61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52BAD-913E-4E3B-A3D8-659F77938575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45F2-748E-43D0-A64A-D82AD84E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64D6-3769-4FF3-9088-A5D410B61F61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9F89-CEDC-4893-B97A-46625E2C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7B85-600D-47C3-B327-CD5C3EDEC867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73BB-EB14-4E4C-8178-1E2FF057F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10E6-48D4-4ECA-B889-1B3038EA6F7C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10113-0BFA-43A7-A4B4-F610394BD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09550" y="74613"/>
            <a:ext cx="8058150" cy="554037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22275" y="207963"/>
            <a:ext cx="7680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82AFC-ECD7-4B25-AD95-A6116C10F9FF}" type="datetime1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rot="16200000">
            <a:off x="8750300" y="6461126"/>
            <a:ext cx="371475" cy="4064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834438" y="6651625"/>
            <a:ext cx="457200" cy="2428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469EFF7-E229-4584-8991-E77C2592A6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3" name="Picture 6" descr="http://smart-lab.ru/uploads/images/00/85/29/2012/06/14/a9d51f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5325" y="88900"/>
            <a:ext cx="6207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2" r:id="rId2"/>
    <p:sldLayoutId id="2147483883" r:id="rId3"/>
    <p:sldLayoutId id="2147483881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K:\TNC\Ростелеком\PPT Shablon\work\DIMA_ROS_PP-04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8325" y="0"/>
            <a:ext cx="349726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807561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28775"/>
            <a:ext cx="80756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0" y="6194425"/>
            <a:ext cx="720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C4E989-68DD-4242-AA99-B88C9214C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9975" y="6153150"/>
            <a:ext cx="0" cy="46672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9"/>
          <p:cNvSpPr txBox="1">
            <a:spLocks noChangeArrowheads="1"/>
          </p:cNvSpPr>
          <p:nvPr userDrawn="1"/>
        </p:nvSpPr>
        <p:spPr bwMode="auto">
          <a:xfrm>
            <a:off x="1309688" y="6237288"/>
            <a:ext cx="17287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Arial" charset="0"/>
                <a:cs typeface="Arial" charset="0"/>
              </a:rPr>
              <a:t>www.rt.ru</a:t>
            </a:r>
            <a:endParaRPr lang="ru-RU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6" name="Picture 5" descr="K:\TNC\Ростелеком\PPT Shablon\work\ROS-logo-color-horiz-RU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3213" y="5721350"/>
            <a:ext cx="24907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725" indent="-184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enzer-as\Desktop\chislo_abonentov_gpon_ot_rostelekoma_v_hakasii_vyroslo_v_10_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29" y="1490663"/>
            <a:ext cx="6451146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67675" cy="523875"/>
          </a:xfrm>
        </p:spPr>
        <p:txBody>
          <a:bodyPr/>
          <a:lstStyle/>
          <a:p>
            <a:pPr>
              <a:defRPr/>
            </a:pPr>
            <a:r>
              <a:rPr lang="ru-RU" sz="3000" b="1" dirty="0">
                <a:solidFill>
                  <a:schemeClr val="tx2"/>
                </a:solidFill>
                <a:latin typeface="+mj-lt"/>
                <a:ea typeface="+mn-ea"/>
              </a:rPr>
              <a:t>Начинать можно прямо сейчас!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75" y="4383088"/>
            <a:ext cx="8251825" cy="174148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1800" dirty="0" smtClean="0">
                <a:latin typeface="Verdana" pitchFamily="34" charset="0"/>
                <a:cs typeface="Arial" charset="0"/>
              </a:rPr>
              <a:t>Пенсионный фонд и </a:t>
            </a:r>
            <a:r>
              <a:rPr lang="ru-RU" sz="1800" dirty="0" smtClean="0">
                <a:latin typeface="Verdana" pitchFamily="34" charset="0"/>
                <a:cs typeface="Arial" charset="0"/>
              </a:rPr>
              <a:t>«Ростелеком», </a:t>
            </a:r>
            <a:r>
              <a:rPr lang="ru-RU" sz="1800" dirty="0" smtClean="0">
                <a:latin typeface="Verdana" pitchFamily="34" charset="0"/>
                <a:cs typeface="Arial" charset="0"/>
              </a:rPr>
              <a:t>для которого выпуск «Азбуки </a:t>
            </a:r>
            <a:r>
              <a:rPr lang="ru-RU" sz="1800" dirty="0" smtClean="0">
                <a:latin typeface="Verdana" pitchFamily="34" charset="0"/>
                <a:cs typeface="Arial" charset="0"/>
              </a:rPr>
              <a:t>Интернета</a:t>
            </a:r>
            <a:r>
              <a:rPr lang="ru-RU" sz="1800" dirty="0" smtClean="0">
                <a:latin typeface="Verdana" pitchFamily="34" charset="0"/>
                <a:cs typeface="Arial" charset="0"/>
              </a:rPr>
              <a:t>» является благотворительным проектом, готовы </a:t>
            </a:r>
            <a:r>
              <a:rPr lang="ru-RU" sz="1800" b="1" dirty="0" smtClean="0">
                <a:latin typeface="Verdana" pitchFamily="34" charset="0"/>
                <a:cs typeface="Arial" charset="0"/>
              </a:rPr>
              <a:t>безвозмездно</a:t>
            </a:r>
            <a:r>
              <a:rPr lang="ru-RU" sz="1800" dirty="0" smtClean="0">
                <a:latin typeface="Verdana" pitchFamily="34" charset="0"/>
                <a:cs typeface="Arial" charset="0"/>
              </a:rPr>
              <a:t> передать права использования этого учебного пособия всем субъектам РФ и представителям любых специализированных курсов без нарушения его целостности и авторского права. </a:t>
            </a:r>
          </a:p>
          <a:p>
            <a:pPr marL="0" indent="0"/>
            <a:endParaRPr lang="ru-RU" dirty="0" smtClean="0">
              <a:latin typeface="Arial" charset="0"/>
              <a:cs typeface="Arial" charset="0"/>
            </a:endParaRPr>
          </a:p>
          <a:p>
            <a:pPr marL="0" indent="0"/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146EBA-A7BA-4033-84C7-49297ACED766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25" name="Picture 3" descr="K:\Пресс-служба\Private\Мероприятия\2014 год\Старшее поколение Азбука Интернета в ПФ\как пользоваться клавиаутр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1001713"/>
            <a:ext cx="42164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4476750" y="2249488"/>
            <a:ext cx="568325" cy="755650"/>
          </a:xfrm>
          <a:prstGeom prst="rightArrow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27" name="Picture 4" descr="K:\Пресс-служба\Private\Мероприятия\2014 год\Старшее поколение Азбука Интернета в ПФ\напишите на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1001713"/>
            <a:ext cx="364807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vizgina-iv\Downloads\shutterstock_142749814.png"/>
          <p:cNvPicPr>
            <a:picLocks noChangeAspect="1" noChangeArrowheads="1"/>
          </p:cNvPicPr>
          <p:nvPr/>
        </p:nvPicPr>
        <p:blipFill>
          <a:blip r:embed="rId2" cstate="print"/>
          <a:srcRect b="13626"/>
          <a:stretch>
            <a:fillRect/>
          </a:stretch>
        </p:blipFill>
        <p:spPr bwMode="auto">
          <a:xfrm>
            <a:off x="468313" y="1879600"/>
            <a:ext cx="55435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benzer-as\Desktop\chislo_abonentov_gpon_ot_rostelekoma_v_hakasii_vyroslo_v_10_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572" y="1179966"/>
            <a:ext cx="673190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506413" y="3298825"/>
            <a:ext cx="50736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endParaRPr lang="ru-RU" sz="2000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413" y="1908175"/>
            <a:ext cx="54292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«Азбука Интернета» для старшего поколения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213725" cy="8509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n-ea"/>
              </a:rPr>
              <a:t>«Азбука Интернета»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n-ea"/>
              </a:rPr>
              <a:t>создана специально </a:t>
            </a:r>
            <a:r>
              <a:rPr lang="ru-RU" sz="3200" b="1" dirty="0">
                <a:solidFill>
                  <a:schemeClr val="tx2"/>
                </a:solidFill>
                <a:latin typeface="+mj-lt"/>
                <a:ea typeface="+mn-ea"/>
              </a:rPr>
              <a:t>для старшего поколения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082364-860E-4F01-9DEE-B3FEDC56A930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735138"/>
            <a:ext cx="76279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222625" y="3962400"/>
            <a:ext cx="4981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22 января 2014 г</a:t>
            </a:r>
            <a:r>
              <a:rPr lang="ru-RU" sz="1600" b="0"/>
              <a:t>. Соглашение между ОАО «Ростелеком» и Пенсионным Фондом Российской Федерации о сотрудничестве при обучении пенсионеров компьютерной грамотности</a:t>
            </a:r>
          </a:p>
        </p:txBody>
      </p:sp>
      <p:pic>
        <p:nvPicPr>
          <p:cNvPr id="23558" name="Picture 4" descr="http://www.vestikavkaza.ru/upload/nvk/2014_Sep/Karachaevo-CHerkesiya-i-Krym-dogovorilis-o-sotrudnichest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3" y="37353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8509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n-ea"/>
              </a:rPr>
              <a:t>Что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n-ea"/>
              </a:rPr>
              <a:t>такое «Азбука  Интернета»? </a:t>
            </a:r>
            <a:endParaRPr lang="ru-RU" sz="3200" b="1" dirty="0">
              <a:solidFill>
                <a:schemeClr val="tx2"/>
              </a:solidFill>
              <a:latin typeface="+mj-lt"/>
              <a:ea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5025" y="4876800"/>
            <a:ext cx="6581775" cy="92868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Министерством </a:t>
            </a:r>
            <a:r>
              <a:rPr lang="ru-RU" sz="1600" dirty="0">
                <a:latin typeface="Verdana" pitchFamily="34" charset="0"/>
                <a:cs typeface="+mn-cs"/>
              </a:rPr>
              <a:t>труда и социальной защиты Российской Федерации. Тестирование на фокус-группах </a:t>
            </a:r>
            <a:r>
              <a:rPr lang="ru-RU" sz="1600" dirty="0" smtClean="0">
                <a:latin typeface="Verdana" pitchFamily="34" charset="0"/>
                <a:cs typeface="+mn-cs"/>
              </a:rPr>
              <a:t>успешно пройдено.</a:t>
            </a:r>
            <a:endParaRPr lang="ru-RU" sz="1600" dirty="0">
              <a:latin typeface="Verdana" pitchFamily="34" charset="0"/>
              <a:cs typeface="+mn-cs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CBF50-A0D2-4690-AC12-4D844056A23E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1" name="Picture 2" descr="http://wallstreet34.ru/wp-content/uploads/order/app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42529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 descr="K:\Пресс-служба\Private\Мероприятия\2014 год\Старшее поколение Азбука Интернета в ПФ\Ребенок за комп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3" y="2439988"/>
            <a:ext cx="38322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2438" y="855663"/>
            <a:ext cx="721042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/>
              <a:t>«Ростелеком»</a:t>
            </a:r>
            <a:r>
              <a:rPr lang="ru-RU" sz="1800" b="0" dirty="0"/>
              <a:t>  является разработчиком: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800" b="0" dirty="0"/>
              <a:t>учебника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800" b="0" dirty="0"/>
              <a:t>интернет-портала, где размещен учебник,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800" b="0" dirty="0"/>
              <a:t>методических материалов для преподавателей</a:t>
            </a:r>
          </a:p>
          <a:p>
            <a:pPr marL="285750" indent="-285750">
              <a:defRPr/>
            </a:pPr>
            <a:endParaRPr lang="ru-RU" sz="1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281488" y="2376488"/>
            <a:ext cx="4413250" cy="2216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0" dirty="0"/>
              <a:t>В создании «Азбуки Интернета» приняли участие учителя информатики, педагоги-методисты, геронтологи и психологи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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Все материалы в максимально доступной и понятной форме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199437" cy="8509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n-ea"/>
              </a:rPr>
              <a:t>Чем эта учебная программа полезна для вас? </a:t>
            </a:r>
            <a:r>
              <a:rPr lang="ru-RU" dirty="0">
                <a:latin typeface="Arial" charset="0"/>
              </a:rPr>
              <a:t/>
            </a:r>
            <a:br>
              <a:rPr lang="ru-RU" dirty="0">
                <a:latin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5088" y="1001713"/>
            <a:ext cx="4811712" cy="51085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1600" b="1" dirty="0">
                <a:latin typeface="Verdana" pitchFamily="34" charset="0"/>
                <a:cs typeface="+mn-cs"/>
              </a:rPr>
              <a:t>вы </a:t>
            </a:r>
            <a:r>
              <a:rPr lang="ru-RU" sz="1600" b="1" dirty="0" smtClean="0">
                <a:latin typeface="Verdana" pitchFamily="34" charset="0"/>
                <a:cs typeface="+mn-cs"/>
              </a:rPr>
              <a:t>узнаете: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об </a:t>
            </a:r>
            <a:r>
              <a:rPr lang="ru-RU" sz="1600" dirty="0">
                <a:latin typeface="Verdana" pitchFamily="34" charset="0"/>
                <a:cs typeface="+mn-cs"/>
              </a:rPr>
              <a:t>устройстве компьютера</a:t>
            </a:r>
            <a:r>
              <a:rPr lang="ru-RU" sz="1600" dirty="0" smtClean="0">
                <a:latin typeface="Verdana" pitchFamily="34" charset="0"/>
                <a:cs typeface="+mn-cs"/>
              </a:rPr>
              <a:t>,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правилах </a:t>
            </a:r>
            <a:r>
              <a:rPr lang="ru-RU" sz="1600" dirty="0">
                <a:latin typeface="Verdana" pitchFamily="34" charset="0"/>
                <a:cs typeface="+mn-cs"/>
              </a:rPr>
              <a:t>работы с текстовыми файлами</a:t>
            </a:r>
            <a:r>
              <a:rPr lang="ru-RU" sz="1600" dirty="0" smtClean="0">
                <a:latin typeface="Verdana" pitchFamily="34" charset="0"/>
                <a:cs typeface="+mn-cs"/>
              </a:rPr>
              <a:t>,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видео- </a:t>
            </a:r>
            <a:r>
              <a:rPr lang="ru-RU" sz="1600" dirty="0">
                <a:latin typeface="Verdana" pitchFamily="34" charset="0"/>
                <a:cs typeface="+mn-cs"/>
              </a:rPr>
              <a:t>и </a:t>
            </a:r>
            <a:r>
              <a:rPr lang="ru-RU" sz="1600" dirty="0" smtClean="0">
                <a:latin typeface="Verdana" pitchFamily="34" charset="0"/>
                <a:cs typeface="+mn-cs"/>
              </a:rPr>
              <a:t>аудиоматериалами,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фотографиями</a:t>
            </a:r>
            <a:r>
              <a:rPr lang="ru-RU" sz="1600" dirty="0">
                <a:latin typeface="Verdana" pitchFamily="34" charset="0"/>
                <a:cs typeface="+mn-cs"/>
              </a:rPr>
              <a:t>, хранением </a:t>
            </a:r>
            <a:r>
              <a:rPr lang="ru-RU" sz="1600" dirty="0" smtClean="0">
                <a:latin typeface="Verdana" pitchFamily="34" charset="0"/>
                <a:cs typeface="+mn-cs"/>
              </a:rPr>
              <a:t>информации</a:t>
            </a:r>
          </a:p>
          <a:p>
            <a:pPr marL="0" indent="0">
              <a:buFont typeface="Arial" charset="0"/>
              <a:buNone/>
              <a:defRPr/>
            </a:pPr>
            <a:endParaRPr lang="ru-RU" sz="1600" dirty="0" smtClean="0">
              <a:latin typeface="Verdana" pitchFamily="34" charset="0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dirty="0">
              <a:latin typeface="Verdana" pitchFamily="34" charset="0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1600" b="1" dirty="0">
                <a:latin typeface="Verdana" pitchFamily="34" charset="0"/>
                <a:cs typeface="+mn-cs"/>
              </a:rPr>
              <a:t>сможете </a:t>
            </a:r>
            <a:r>
              <a:rPr lang="ru-RU" sz="1600" b="1" dirty="0" smtClean="0">
                <a:latin typeface="Verdana" pitchFamily="34" charset="0"/>
                <a:cs typeface="+mn-cs"/>
              </a:rPr>
              <a:t>легко: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находить </a:t>
            </a:r>
            <a:r>
              <a:rPr lang="ru-RU" sz="1600" dirty="0">
                <a:latin typeface="Verdana" pitchFamily="34" charset="0"/>
                <a:cs typeface="+mn-cs"/>
              </a:rPr>
              <a:t>нужную информацию в Сети, </a:t>
            </a:r>
            <a:endParaRPr lang="ru-RU" sz="1600" dirty="0" smtClean="0">
              <a:latin typeface="Verdana" pitchFamily="34" charset="0"/>
              <a:cs typeface="+mn-cs"/>
            </a:endParaRP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посылать </a:t>
            </a:r>
            <a:r>
              <a:rPr lang="ru-RU" sz="1600" dirty="0">
                <a:latin typeface="Verdana" pitchFamily="34" charset="0"/>
                <a:cs typeface="+mn-cs"/>
              </a:rPr>
              <a:t>письма по электронной почте</a:t>
            </a:r>
            <a:r>
              <a:rPr lang="ru-RU" sz="1600" dirty="0" smtClean="0">
                <a:latin typeface="Verdana" pitchFamily="34" charset="0"/>
                <a:cs typeface="+mn-cs"/>
              </a:rPr>
              <a:t>,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общаться </a:t>
            </a:r>
            <a:r>
              <a:rPr lang="ru-RU" sz="1600" dirty="0">
                <a:latin typeface="Verdana" pitchFamily="34" charset="0"/>
                <a:cs typeface="+mn-cs"/>
              </a:rPr>
              <a:t>онлайн с вашими детьми, </a:t>
            </a:r>
            <a:r>
              <a:rPr lang="ru-RU" sz="1600" dirty="0" smtClean="0">
                <a:latin typeface="Verdana" pitchFamily="34" charset="0"/>
                <a:cs typeface="+mn-cs"/>
              </a:rPr>
              <a:t>внуками,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Verdana" pitchFamily="34" charset="0"/>
                <a:cs typeface="+mn-cs"/>
              </a:rPr>
              <a:t>слушать </a:t>
            </a:r>
            <a:r>
              <a:rPr lang="ru-RU" sz="1600" dirty="0">
                <a:latin typeface="Verdana" pitchFamily="34" charset="0"/>
                <a:cs typeface="+mn-cs"/>
              </a:rPr>
              <a:t>нужную вам музыку и находить </a:t>
            </a:r>
            <a:r>
              <a:rPr lang="ru-RU" sz="1600" dirty="0" smtClean="0">
                <a:latin typeface="Verdana" pitchFamily="34" charset="0"/>
                <a:cs typeface="+mn-cs"/>
              </a:rPr>
              <a:t>кино </a:t>
            </a:r>
            <a:r>
              <a:rPr lang="ru-RU" sz="1600" dirty="0">
                <a:latin typeface="Verdana" pitchFamily="34" charset="0"/>
                <a:cs typeface="+mn-cs"/>
              </a:rPr>
              <a:t>и передачи. 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7FFDAA-5751-4A54-8536-3B407C2A7C23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605" name="Picture 2" descr="K:\Пресс-служба\Private\Мероприятия\2014 год\Старшее поколение Азбука Интернета в ПФ\Бабушка у компьют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931863"/>
            <a:ext cx="2971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http://galinagrab.com/wp-content/uploads/2012/06/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88" y="3454400"/>
            <a:ext cx="261143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66725" y="827088"/>
            <a:ext cx="8053388" cy="4095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800" b="1" smtClean="0">
                <a:latin typeface="Verdana" pitchFamily="34" charset="0"/>
                <a:cs typeface="Arial" charset="0"/>
              </a:rPr>
              <a:t>WWW.GOSUSLUGI.RU</a:t>
            </a:r>
            <a:endParaRPr lang="ru-RU" sz="1800" b="1" smtClean="0">
              <a:latin typeface="Verdana" pitchFamily="34" charset="0"/>
              <a:cs typeface="Arial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357F6B-3E41-4AA3-B460-A912DFE6DFAB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6725" y="150813"/>
            <a:ext cx="8197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n-ea"/>
              </a:rPr>
              <a:t>Чем эта учебная программа полезна для вас? </a:t>
            </a:r>
            <a:endParaRPr lang="ru-RU" dirty="0"/>
          </a:p>
        </p:txBody>
      </p:sp>
      <p:pic>
        <p:nvPicPr>
          <p:cNvPr id="26629" name="Picture 2" descr="K:\Пресс-служба\Private\Мероприятия\2014 год\Старшее поколение Азбука Интернета в ПФ\госуслу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143000"/>
            <a:ext cx="64944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164512" cy="85090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n-ea"/>
              </a:rPr>
              <a:t>Как постичь «Азбуку Интернета»?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AAB191-1710-4DC5-B8E3-7E8FB868098C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2" descr="K:\Пресс-служба\Private\Мероприятия\2014 год\Старшее поколение Азбука Интернета в ПФ\учебник по глава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233488"/>
            <a:ext cx="5999163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K:\Пресс-служба\Private\Мероприятия\2014 год\Старшее поколение Азбука Интернета в ПФ\Курсы обуч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650" y="769938"/>
            <a:ext cx="2532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http://static.gosuslugi.ru/cms/htdocs/0/0/0/0/0/0/0/0/0/462_126_96x96xhdp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5475" y="265588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ttp://www.firstpromo.ru/blog/images/2014-05-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0650" y="4130675"/>
            <a:ext cx="253206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73038"/>
            <a:ext cx="8075612" cy="48895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n-ea"/>
              </a:rPr>
              <a:t>Электронная версия книги доступна всем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20688" y="708025"/>
            <a:ext cx="8075612" cy="5667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800" b="1" smtClean="0">
                <a:latin typeface="Verdana" pitchFamily="34" charset="0"/>
                <a:cs typeface="Arial" charset="0"/>
              </a:rPr>
              <a:t>www.</a:t>
            </a:r>
            <a:r>
              <a:rPr lang="ru-RU" sz="1800" b="1" smtClean="0">
                <a:latin typeface="Verdana" pitchFamily="34" charset="0"/>
                <a:cs typeface="Arial" charset="0"/>
              </a:rPr>
              <a:t>azbukainterneta.ru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6BC032-5F9D-4CFC-9ECC-DD7A1EFD5CC3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677" name="Picture 2" descr="K:\Пресс-служба\Private\Мероприятия\2014 год\Старшее поколение Азбука Интернета в ПФ\Первая страница порта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068388"/>
            <a:ext cx="6081713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7838"/>
            <a:ext cx="8075612" cy="850900"/>
          </a:xfrm>
        </p:spPr>
        <p:txBody>
          <a:bodyPr/>
          <a:lstStyle/>
          <a:p>
            <a:pPr>
              <a:defRPr/>
            </a:pPr>
            <a:r>
              <a:rPr lang="ru-RU" sz="3000" b="1" dirty="0">
                <a:solidFill>
                  <a:schemeClr val="tx2"/>
                </a:solidFill>
                <a:latin typeface="+mj-lt"/>
                <a:ea typeface="+mn-ea"/>
              </a:rPr>
              <a:t>Интернет – неотъемлемая часть жизни сегодня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674" y="4674280"/>
            <a:ext cx="8075612" cy="102983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600" dirty="0" smtClean="0"/>
              <a:t>«</a:t>
            </a:r>
            <a:r>
              <a:rPr lang="ru-RU" sz="2000" dirty="0" smtClean="0"/>
              <a:t>Ростелеком» напечатал и направил учебное пособие «Азбука Интернета» </a:t>
            </a:r>
            <a:r>
              <a:rPr lang="ru-RU" sz="2000" dirty="0" smtClean="0"/>
              <a:t>в </a:t>
            </a:r>
            <a:r>
              <a:rPr lang="ru-RU" sz="2000" dirty="0" smtClean="0"/>
              <a:t>города Свердловской области </a:t>
            </a:r>
            <a:endParaRPr lang="ru-RU" sz="2000" dirty="0"/>
          </a:p>
        </p:txBody>
      </p:sp>
      <p:sp>
        <p:nvSpPr>
          <p:cNvPr id="29701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828C53-8C21-420B-8223-70024D108057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9702" name="Picture 2" descr="K:\Пресс-служба\Private\Мероприятия\2014 год\Старшее поколение Азбука Интернета в ПФ\Обуч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1625147"/>
            <a:ext cx="41576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http://mtdata.ru/u30/photo9C17/20960840252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1625147"/>
            <a:ext cx="4133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ROS">
      <a:dk1>
        <a:sysClr val="windowText" lastClr="000000"/>
      </a:dk1>
      <a:lt1>
        <a:sysClr val="window" lastClr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181672</TotalTime>
  <Words>996</Words>
  <Application>Microsoft Office PowerPoint</Application>
  <PresentationFormat>Экран (4:3)</PresentationFormat>
  <Paragraphs>72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Специальное оформление</vt:lpstr>
      <vt:lpstr>Office Theme</vt:lpstr>
      <vt:lpstr>Слайд 1</vt:lpstr>
      <vt:lpstr>Слайд 2</vt:lpstr>
      <vt:lpstr>«Азбука Интернета» создана специально для старшего поколения</vt:lpstr>
      <vt:lpstr>Что такое «Азбука  Интернета»? </vt:lpstr>
      <vt:lpstr>Чем эта учебная программа полезна для вас?  </vt:lpstr>
      <vt:lpstr>Слайд 6</vt:lpstr>
      <vt:lpstr>Как постичь «Азбуку Интернета»?</vt:lpstr>
      <vt:lpstr>Электронная версия книги доступна всем</vt:lpstr>
      <vt:lpstr>Интернет – неотъемлемая часть жизни сегодня</vt:lpstr>
      <vt:lpstr>Начинать можно прямо сейчас!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Хажипова А.М.</dc:creator>
  <cp:lastModifiedBy>Нечаева Екатерина Владимировна</cp:lastModifiedBy>
  <cp:revision>2474</cp:revision>
  <dcterms:created xsi:type="dcterms:W3CDTF">2007-02-18T13:17:50Z</dcterms:created>
  <dcterms:modified xsi:type="dcterms:W3CDTF">2014-11-13T10:21:29Z</dcterms:modified>
</cp:coreProperties>
</file>